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Source Sans 3"/>
      <p:regular r:id="rId12"/>
    </p:embeddedFont>
    <p:embeddedFont>
      <p:font typeface="Source Sans 3"/>
      <p:regular r:id="rId1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2-1.png>
</file>

<file path=ppt/media/image-3-1.png>
</file>

<file path=ppt/media/image-3-10.svg>
</file>

<file path=ppt/media/image-3-2.svg>
</file>

<file path=ppt/media/image-3-3.png>
</file>

<file path=ppt/media/image-3-4.svg>
</file>

<file path=ppt/media/image-3-5.png>
</file>

<file path=ppt/media/image-3-6.svg>
</file>

<file path=ppt/media/image-3-7.png>
</file>

<file path=ppt/media/image-3-8.svg>
</file>

<file path=ppt/media/image-3-9.png>
</file>

<file path=ppt/media/image-4-1.png>
</file>

<file path=ppt/media/image-4-2.png>
</file>

<file path=ppt/media/image-4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image" Target="../media/image-3-7.png"/><Relationship Id="rId8" Type="http://schemas.openxmlformats.org/officeDocument/2006/relationships/image" Target="../media/image-3-8.svg"/><Relationship Id="rId9" Type="http://schemas.openxmlformats.org/officeDocument/2006/relationships/image" Target="../media/image-3-9.png"/><Relationship Id="rId10" Type="http://schemas.openxmlformats.org/officeDocument/2006/relationships/image" Target="../media/image-3-10.svg"/><Relationship Id="rId11" Type="http://schemas.openxmlformats.org/officeDocument/2006/relationships/slideLayout" Target="../slideLayouts/slideLayout4.xml"/><Relationship Id="rId1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304693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HealthSync: Unifying Care, Simplifying Journeys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775716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An end-to-end smart healthcare management platform designed to transform patient care and streamline clinical operations across India's diverse healthcare landscape.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6635" y="710803"/>
            <a:ext cx="12381667" cy="585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65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The Challenge: A Fragmented Healthcare Experience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696635" y="1694259"/>
            <a:ext cx="13237131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current healthcare system is broken for everyone. Patients and providers are trapped in inefficient, disconnected systems that compromise care quality and create unnecessary friction at every touchpoint.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696635" y="2754035"/>
            <a:ext cx="3834170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The Patient's Daily Struggle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696635" y="3304223"/>
            <a:ext cx="6375797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Endless Wait Times: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Hours spent in crowded waiting rooms and weeks for appointment slots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696635" y="4010858"/>
            <a:ext cx="6375797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Appointment Chaos: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Confusing schedules, missed reminders, and frequent double bookings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696635" y="4717494"/>
            <a:ext cx="6375797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Scattered Health Data: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Medical records, prescriptions, and lab reports distributed across multiple hospitals with no unified access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696635" y="5424130"/>
            <a:ext cx="6375797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Communication Gaps: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Difficulty reaching doctors for follow-ups or clarifications on treatment plans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5588" y="2754035"/>
            <a:ext cx="5288280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The Provider's Administrative Burden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565588" y="3304223"/>
            <a:ext cx="6375797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Manual Overload: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Valuable staff time consumed by repetitive scheduling and data entry tasks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565588" y="4010858"/>
            <a:ext cx="6375797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Fragmented Information: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No unified patient history view, leading to redundant tests and delayed decisions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5588" y="4717494"/>
            <a:ext cx="6375797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Compliance Risks: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Challenges in maintaining HIPAA standards across multiple insecure communication channels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565588" y="5424130"/>
            <a:ext cx="6375797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Operational Inefficiency: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Revenue loss from high no-show rates and administrative bottlenecks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696635" y="6354604"/>
            <a:ext cx="13237131" cy="1164074"/>
          </a:xfrm>
          <a:prstGeom prst="roundRect">
            <a:avLst>
              <a:gd name="adj" fmla="val 7182"/>
            </a:avLst>
          </a:prstGeom>
          <a:solidFill>
            <a:srgbClr val="F6BBE1"/>
          </a:solidFill>
          <a:ln/>
        </p:spPr>
      </p:sp>
      <p:pic>
        <p:nvPicPr>
          <p:cNvPr id="1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588" y="6649998"/>
            <a:ext cx="248722" cy="198953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1343263" y="6603206"/>
            <a:ext cx="12391549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This fragmentation leads to patient dissatisfaction, provider burnout, compromised care quality, and significant revenue leakage for healthcare institutions.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6036" y="674132"/>
            <a:ext cx="8488799" cy="559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The Solution: Introducing HealthSync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666036" y="1614368"/>
            <a:ext cx="13298329" cy="608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One platform delivering seamless care for all stakeholders. HealthSync is a comprehensive healthcare portal that connects patients, doctors, and administrators in a single, secure, intelligent ecosystem.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666036" y="2437090"/>
            <a:ext cx="4305895" cy="2768322"/>
          </a:xfrm>
          <a:prstGeom prst="roundRect">
            <a:avLst>
              <a:gd name="adj" fmla="val 2887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63918" y="2634972"/>
            <a:ext cx="570905" cy="570905"/>
          </a:xfrm>
          <a:prstGeom prst="roundRect">
            <a:avLst>
              <a:gd name="adj" fmla="val 16015074"/>
            </a:avLst>
          </a:prstGeom>
          <a:solidFill>
            <a:srgbClr val="E851B2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20961" y="2792016"/>
            <a:ext cx="256818" cy="25681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863918" y="3396139"/>
            <a:ext cx="2632353" cy="279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Centralised Health Hub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63918" y="3790236"/>
            <a:ext cx="3910132" cy="12172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 single, secure repository for all patient data—appointments, prescriptions, diagnostic reports, and complete medical history accessible anytime, anywhere.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5162193" y="2437090"/>
            <a:ext cx="4305895" cy="2768322"/>
          </a:xfrm>
          <a:prstGeom prst="roundRect">
            <a:avLst>
              <a:gd name="adj" fmla="val 2887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360075" y="2634972"/>
            <a:ext cx="570905" cy="570905"/>
          </a:xfrm>
          <a:prstGeom prst="roundRect">
            <a:avLst>
              <a:gd name="adj" fmla="val 16015074"/>
            </a:avLst>
          </a:prstGeom>
          <a:solidFill>
            <a:srgbClr val="E851B2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17118" y="2792016"/>
            <a:ext cx="256818" cy="256818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360075" y="3396139"/>
            <a:ext cx="2577346" cy="279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Multi-Role Intelligence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5360075" y="3790236"/>
            <a:ext cx="3910132" cy="12172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Tailored, intuitive interfaces designed specifically for patients, doctors, and administrators, each optimised for their unique workflows and requirements.</a:t>
            </a:r>
            <a:endParaRPr lang="en-US" sz="1450" dirty="0"/>
          </a:p>
        </p:txBody>
      </p:sp>
      <p:sp>
        <p:nvSpPr>
          <p:cNvPr id="14" name="Shape 10"/>
          <p:cNvSpPr/>
          <p:nvPr/>
        </p:nvSpPr>
        <p:spPr>
          <a:xfrm>
            <a:off x="9658350" y="2437090"/>
            <a:ext cx="4305895" cy="2768322"/>
          </a:xfrm>
          <a:prstGeom prst="roundRect">
            <a:avLst>
              <a:gd name="adj" fmla="val 2887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9856232" y="2634972"/>
            <a:ext cx="570905" cy="570905"/>
          </a:xfrm>
          <a:prstGeom prst="roundRect">
            <a:avLst>
              <a:gd name="adj" fmla="val 16015074"/>
            </a:avLst>
          </a:prstGeom>
          <a:solidFill>
            <a:srgbClr val="E851B2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13275" y="2792016"/>
            <a:ext cx="256818" cy="256818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56232" y="3396139"/>
            <a:ext cx="3100388" cy="279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Integrated Teleconsultation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9856232" y="3790236"/>
            <a:ext cx="3910132" cy="12172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Built-in, secure video calling infrastructure for virtual consultations, eliminating geographical barriers and expanding access to quality healthcare.</a:t>
            </a:r>
            <a:endParaRPr lang="en-US" sz="1450" dirty="0"/>
          </a:p>
        </p:txBody>
      </p:sp>
      <p:sp>
        <p:nvSpPr>
          <p:cNvPr id="19" name="Shape 14"/>
          <p:cNvSpPr/>
          <p:nvPr/>
        </p:nvSpPr>
        <p:spPr>
          <a:xfrm>
            <a:off x="666036" y="5395674"/>
            <a:ext cx="6553914" cy="2159675"/>
          </a:xfrm>
          <a:prstGeom prst="roundRect">
            <a:avLst>
              <a:gd name="adj" fmla="val 3701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20" name="Shape 15"/>
          <p:cNvSpPr/>
          <p:nvPr/>
        </p:nvSpPr>
        <p:spPr>
          <a:xfrm>
            <a:off x="863918" y="5593556"/>
            <a:ext cx="570905" cy="570905"/>
          </a:xfrm>
          <a:prstGeom prst="roundRect">
            <a:avLst>
              <a:gd name="adj" fmla="val 16015074"/>
            </a:avLst>
          </a:prstGeom>
          <a:solidFill>
            <a:srgbClr val="E851B2"/>
          </a:solidFill>
          <a:ln/>
        </p:spPr>
      </p:sp>
      <p:pic>
        <p:nvPicPr>
          <p:cNvPr id="21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20961" y="5750600"/>
            <a:ext cx="256818" cy="256818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863918" y="6354723"/>
            <a:ext cx="2901196" cy="279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Smart Automation Engine</a:t>
            </a:r>
            <a:endParaRPr lang="en-US" sz="1750" dirty="0"/>
          </a:p>
        </p:txBody>
      </p:sp>
      <p:sp>
        <p:nvSpPr>
          <p:cNvPr id="23" name="Text 17"/>
          <p:cNvSpPr/>
          <p:nvPr/>
        </p:nvSpPr>
        <p:spPr>
          <a:xfrm>
            <a:off x="863918" y="6748820"/>
            <a:ext cx="6158151" cy="608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Intelligent reminders and notifications that reduce no-shows by up to 60% whilst improving medication adherence and follow-up compliance.</a:t>
            </a:r>
            <a:endParaRPr lang="en-US" sz="1450" dirty="0"/>
          </a:p>
        </p:txBody>
      </p:sp>
      <p:sp>
        <p:nvSpPr>
          <p:cNvPr id="24" name="Shape 18"/>
          <p:cNvSpPr/>
          <p:nvPr/>
        </p:nvSpPr>
        <p:spPr>
          <a:xfrm>
            <a:off x="7410212" y="5395674"/>
            <a:ext cx="6554033" cy="2159675"/>
          </a:xfrm>
          <a:prstGeom prst="roundRect">
            <a:avLst>
              <a:gd name="adj" fmla="val 3701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25" name="Shape 19"/>
          <p:cNvSpPr/>
          <p:nvPr/>
        </p:nvSpPr>
        <p:spPr>
          <a:xfrm>
            <a:off x="7608094" y="5593556"/>
            <a:ext cx="570905" cy="570905"/>
          </a:xfrm>
          <a:prstGeom prst="roundRect">
            <a:avLst>
              <a:gd name="adj" fmla="val 16015074"/>
            </a:avLst>
          </a:prstGeom>
          <a:solidFill>
            <a:srgbClr val="E851B2"/>
          </a:solidFill>
          <a:ln/>
        </p:spPr>
      </p:sp>
      <p:pic>
        <p:nvPicPr>
          <p:cNvPr id="26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765137" y="5750600"/>
            <a:ext cx="256818" cy="256818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7608094" y="6354723"/>
            <a:ext cx="2238970" cy="279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Security by Design</a:t>
            </a:r>
            <a:endParaRPr lang="en-US" sz="1750" dirty="0"/>
          </a:p>
        </p:txBody>
      </p:sp>
      <p:sp>
        <p:nvSpPr>
          <p:cNvPr id="28" name="Text 21"/>
          <p:cNvSpPr/>
          <p:nvPr/>
        </p:nvSpPr>
        <p:spPr>
          <a:xfrm>
            <a:off x="7608094" y="6748820"/>
            <a:ext cx="6158270" cy="608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HIPAA compliance and advanced data privacy protocols are foundational principles, ensuring patient data protection meets international standards.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7462" y="654963"/>
            <a:ext cx="7005876" cy="544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The Design &amp; Validation Process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47462" y="1569006"/>
            <a:ext cx="13335476" cy="591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Driven by research, refined through testing. Our human-centred design methodology ensured we built the right solution by validating every decision with real users throughout the development journey.</a:t>
            </a:r>
            <a:endParaRPr lang="en-US" sz="14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7462" y="2369106"/>
            <a:ext cx="4445079" cy="73997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2366" y="3293983"/>
            <a:ext cx="2176463" cy="272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User Research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832366" y="3677007"/>
            <a:ext cx="4075271" cy="887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In-depth interviews with 50+ patients, doctors, and administrators across urban and rural healthcare settings to understand pain points and expectations.</a:t>
            </a:r>
            <a:endParaRPr lang="en-US" sz="14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2541" y="2369106"/>
            <a:ext cx="4445198" cy="73997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77445" y="3293983"/>
            <a:ext cx="2258020" cy="272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Collaborative Design</a:t>
            </a:r>
            <a:endParaRPr lang="en-US" sz="1700" dirty="0"/>
          </a:p>
        </p:txBody>
      </p:sp>
      <p:sp>
        <p:nvSpPr>
          <p:cNvPr id="9" name="Text 5"/>
          <p:cNvSpPr/>
          <p:nvPr/>
        </p:nvSpPr>
        <p:spPr>
          <a:xfrm>
            <a:off x="5277445" y="3677007"/>
            <a:ext cx="4075390" cy="887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Iterative prototyping in Figma and Adobe XD, with real-time collaboration using Miro for user flow mapping and information architecture.</a:t>
            </a:r>
            <a:endParaRPr lang="en-US" sz="14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7740" y="2369106"/>
            <a:ext cx="4445079" cy="73997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22644" y="3293983"/>
            <a:ext cx="2176463" cy="272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Rigorous Validation</a:t>
            </a:r>
            <a:endParaRPr lang="en-US" sz="1700" dirty="0"/>
          </a:p>
        </p:txBody>
      </p:sp>
      <p:sp>
        <p:nvSpPr>
          <p:cNvPr id="12" name="Text 7"/>
          <p:cNvSpPr/>
          <p:nvPr/>
        </p:nvSpPr>
        <p:spPr>
          <a:xfrm>
            <a:off x="9722644" y="3677007"/>
            <a:ext cx="4075271" cy="887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Extensive usability testing with Useberry, gathering quantitative and qualitative feedback to refine the experience across all user personas.</a:t>
            </a:r>
            <a:endParaRPr lang="en-US" sz="1450" dirty="0"/>
          </a:p>
        </p:txBody>
      </p:sp>
      <p:sp>
        <p:nvSpPr>
          <p:cNvPr id="13" name="Text 8"/>
          <p:cNvSpPr/>
          <p:nvPr/>
        </p:nvSpPr>
        <p:spPr>
          <a:xfrm>
            <a:off x="647462" y="5142905"/>
            <a:ext cx="2176463" cy="272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Design Tools</a:t>
            </a:r>
            <a:endParaRPr lang="en-US" sz="1700" dirty="0"/>
          </a:p>
        </p:txBody>
      </p:sp>
      <p:sp>
        <p:nvSpPr>
          <p:cNvPr id="14" name="Text 9"/>
          <p:cNvSpPr/>
          <p:nvPr/>
        </p:nvSpPr>
        <p:spPr>
          <a:xfrm>
            <a:off x="647462" y="5599867"/>
            <a:ext cx="4098369" cy="591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Figma, Adobe XD for high-fidelity prototyping and pixel-perfect UI/UX design</a:t>
            </a:r>
            <a:endParaRPr lang="en-US" sz="1450" dirty="0"/>
          </a:p>
        </p:txBody>
      </p:sp>
      <p:sp>
        <p:nvSpPr>
          <p:cNvPr id="15" name="Text 10"/>
          <p:cNvSpPr/>
          <p:nvPr/>
        </p:nvSpPr>
        <p:spPr>
          <a:xfrm>
            <a:off x="5204698" y="5142905"/>
            <a:ext cx="2176463" cy="272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Collaboration</a:t>
            </a:r>
            <a:endParaRPr lang="en-US" sz="1700" dirty="0"/>
          </a:p>
        </p:txBody>
      </p:sp>
      <p:sp>
        <p:nvSpPr>
          <p:cNvPr id="16" name="Text 11"/>
          <p:cNvSpPr/>
          <p:nvPr/>
        </p:nvSpPr>
        <p:spPr>
          <a:xfrm>
            <a:off x="5204698" y="5599867"/>
            <a:ext cx="4098369" cy="591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Miro for brainstorming, journey mapping, and stakeholder alignment workshops</a:t>
            </a:r>
            <a:endParaRPr lang="en-US" sz="1450" dirty="0"/>
          </a:p>
        </p:txBody>
      </p:sp>
      <p:sp>
        <p:nvSpPr>
          <p:cNvPr id="17" name="Text 12"/>
          <p:cNvSpPr/>
          <p:nvPr/>
        </p:nvSpPr>
        <p:spPr>
          <a:xfrm>
            <a:off x="9761934" y="5142905"/>
            <a:ext cx="2176463" cy="272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Data Analysis</a:t>
            </a:r>
            <a:endParaRPr lang="en-US" sz="1700" dirty="0"/>
          </a:p>
        </p:txBody>
      </p:sp>
      <p:sp>
        <p:nvSpPr>
          <p:cNvPr id="18" name="Text 13"/>
          <p:cNvSpPr/>
          <p:nvPr/>
        </p:nvSpPr>
        <p:spPr>
          <a:xfrm>
            <a:off x="9761934" y="5599867"/>
            <a:ext cx="4236125" cy="591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Google Sheets for meticulous data mapping and user journey pain point analysis</a:t>
            </a:r>
            <a:endParaRPr lang="en-US" sz="1450" dirty="0"/>
          </a:p>
        </p:txBody>
      </p:sp>
      <p:sp>
        <p:nvSpPr>
          <p:cNvPr id="19" name="Text 14"/>
          <p:cNvSpPr/>
          <p:nvPr/>
        </p:nvSpPr>
        <p:spPr>
          <a:xfrm>
            <a:off x="924878" y="6774537"/>
            <a:ext cx="13058061" cy="591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outcome: A deeply intuitive, user-validated prototype that addresses real-world needs, ensuring high adoption rates and satisfaction from day one across diverse user groups.</a:t>
            </a:r>
            <a:endParaRPr lang="en-US" sz="1450" dirty="0"/>
          </a:p>
        </p:txBody>
      </p:sp>
      <p:sp>
        <p:nvSpPr>
          <p:cNvPr id="20" name="Shape 15"/>
          <p:cNvSpPr/>
          <p:nvPr/>
        </p:nvSpPr>
        <p:spPr>
          <a:xfrm>
            <a:off x="647462" y="6566416"/>
            <a:ext cx="22860" cy="1008221"/>
          </a:xfrm>
          <a:prstGeom prst="rect">
            <a:avLst/>
          </a:prstGeom>
          <a:solidFill>
            <a:srgbClr val="E851B2"/>
          </a:solidFill>
          <a:ln/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8522" y="504825"/>
            <a:ext cx="7670721" cy="469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5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Transforming the Healthcare Experience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558522" y="1293257"/>
            <a:ext cx="13513356" cy="255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HealthSync delivers measurable value for every stakeholder in the healthcare ecosystem, creating a new standard for digital healthcare delivery whilst driving tangible business outcomes.</a:t>
            </a:r>
            <a:endParaRPr lang="en-US" sz="1250" dirty="0"/>
          </a:p>
        </p:txBody>
      </p:sp>
      <p:sp>
        <p:nvSpPr>
          <p:cNvPr id="4" name="Shape 2"/>
          <p:cNvSpPr/>
          <p:nvPr/>
        </p:nvSpPr>
        <p:spPr>
          <a:xfrm>
            <a:off x="558522" y="1727954"/>
            <a:ext cx="4398050" cy="3527584"/>
          </a:xfrm>
          <a:prstGeom prst="roundRect">
            <a:avLst>
              <a:gd name="adj" fmla="val 1900"/>
            </a:avLst>
          </a:prstGeom>
          <a:solidFill>
            <a:srgbClr val="E851B2"/>
          </a:solidFill>
          <a:ln w="7620">
            <a:solidFill>
              <a:srgbClr val="CE3798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25686" y="1895118"/>
            <a:ext cx="2252901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For Patients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25686" y="2272427"/>
            <a:ext cx="4063722" cy="510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40% reduction in overall wait times for appointments and consultations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725686" y="2838807"/>
            <a:ext cx="4063722" cy="510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Effortless booking with 24/7 access to complete health records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725686" y="3405188"/>
            <a:ext cx="4063722" cy="510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Seamless integration of virtual and in-person care experiences</a:t>
            </a:r>
            <a:endParaRPr lang="en-US" sz="1250" dirty="0"/>
          </a:p>
        </p:txBody>
      </p:sp>
      <p:sp>
        <p:nvSpPr>
          <p:cNvPr id="9" name="Text 7"/>
          <p:cNvSpPr/>
          <p:nvPr/>
        </p:nvSpPr>
        <p:spPr>
          <a:xfrm>
            <a:off x="725686" y="3971568"/>
            <a:ext cx="4063722" cy="510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Improved health literacy through easy access to medical information</a:t>
            </a:r>
            <a:endParaRPr lang="en-US" sz="1250" dirty="0"/>
          </a:p>
        </p:txBody>
      </p:sp>
      <p:sp>
        <p:nvSpPr>
          <p:cNvPr id="10" name="Text 8"/>
          <p:cNvSpPr/>
          <p:nvPr/>
        </p:nvSpPr>
        <p:spPr>
          <a:xfrm>
            <a:off x="725686" y="4577834"/>
            <a:ext cx="4063722" cy="510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Outcome: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Empowered, engaged patients who actively participate in their healthcare journey</a:t>
            </a:r>
            <a:endParaRPr lang="en-US" sz="1250" dirty="0"/>
          </a:p>
        </p:txBody>
      </p:sp>
      <p:sp>
        <p:nvSpPr>
          <p:cNvPr id="11" name="Shape 9"/>
          <p:cNvSpPr/>
          <p:nvPr/>
        </p:nvSpPr>
        <p:spPr>
          <a:xfrm>
            <a:off x="5116116" y="1727954"/>
            <a:ext cx="4398050" cy="3527584"/>
          </a:xfrm>
          <a:prstGeom prst="roundRect">
            <a:avLst>
              <a:gd name="adj" fmla="val 1900"/>
            </a:avLst>
          </a:prstGeom>
          <a:solidFill>
            <a:srgbClr val="FFB6B3"/>
          </a:solidFill>
          <a:ln w="7620">
            <a:solidFill>
              <a:srgbClr val="E59C99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283279" y="1895118"/>
            <a:ext cx="3057168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For Doctors &amp; Clinical Staff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5283279" y="2272427"/>
            <a:ext cx="4063722" cy="510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20% boost in administrative efficiency, freeing time for patient care</a:t>
            </a:r>
            <a:endParaRPr lang="en-US" sz="1250" dirty="0"/>
          </a:p>
        </p:txBody>
      </p:sp>
      <p:sp>
        <p:nvSpPr>
          <p:cNvPr id="14" name="Text 12"/>
          <p:cNvSpPr/>
          <p:nvPr/>
        </p:nvSpPr>
        <p:spPr>
          <a:xfrm>
            <a:off x="5283279" y="2838807"/>
            <a:ext cx="4063722" cy="510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Streamlined workflows with unified patient view and complete history</a:t>
            </a:r>
            <a:endParaRPr lang="en-US" sz="1250" dirty="0"/>
          </a:p>
        </p:txBody>
      </p:sp>
      <p:sp>
        <p:nvSpPr>
          <p:cNvPr id="15" name="Text 13"/>
          <p:cNvSpPr/>
          <p:nvPr/>
        </p:nvSpPr>
        <p:spPr>
          <a:xfrm>
            <a:off x="5283279" y="3405188"/>
            <a:ext cx="4063722" cy="510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Secure, integrated communication reducing phone tag and delays</a:t>
            </a:r>
            <a:endParaRPr lang="en-US" sz="1250" dirty="0"/>
          </a:p>
        </p:txBody>
      </p:sp>
      <p:sp>
        <p:nvSpPr>
          <p:cNvPr id="16" name="Text 14"/>
          <p:cNvSpPr/>
          <p:nvPr/>
        </p:nvSpPr>
        <p:spPr>
          <a:xfrm>
            <a:off x="5283279" y="3971568"/>
            <a:ext cx="4063722" cy="510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Better clinical decision-making with instant access to comprehensive data</a:t>
            </a:r>
            <a:endParaRPr lang="en-US" sz="1250" dirty="0"/>
          </a:p>
        </p:txBody>
      </p:sp>
      <p:sp>
        <p:nvSpPr>
          <p:cNvPr id="17" name="Text 15"/>
          <p:cNvSpPr/>
          <p:nvPr/>
        </p:nvSpPr>
        <p:spPr>
          <a:xfrm>
            <a:off x="5283279" y="4577834"/>
            <a:ext cx="4063722" cy="510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Outcome: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Focused, efficient providers delivering higher quality care with reduced burnout</a:t>
            </a:r>
            <a:endParaRPr lang="en-US" sz="1250" dirty="0"/>
          </a:p>
        </p:txBody>
      </p:sp>
      <p:sp>
        <p:nvSpPr>
          <p:cNvPr id="18" name="Shape 16"/>
          <p:cNvSpPr/>
          <p:nvPr/>
        </p:nvSpPr>
        <p:spPr>
          <a:xfrm>
            <a:off x="9673709" y="1727954"/>
            <a:ext cx="4398050" cy="3527584"/>
          </a:xfrm>
          <a:prstGeom prst="roundRect">
            <a:avLst>
              <a:gd name="adj" fmla="val 1900"/>
            </a:avLst>
          </a:prstGeom>
          <a:solidFill>
            <a:srgbClr val="FF80BA"/>
          </a:solidFill>
          <a:ln w="7620">
            <a:solidFill>
              <a:srgbClr val="E566A0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9840873" y="1895118"/>
            <a:ext cx="2642830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For Healthcare Systems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9840873" y="2272427"/>
            <a:ext cx="4063722" cy="510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Significant increase in patient satisfaction scores and loyalty metrics</a:t>
            </a:r>
            <a:endParaRPr lang="en-US" sz="1250" dirty="0"/>
          </a:p>
        </p:txBody>
      </p:sp>
      <p:sp>
        <p:nvSpPr>
          <p:cNvPr id="21" name="Text 19"/>
          <p:cNvSpPr/>
          <p:nvPr/>
        </p:nvSpPr>
        <p:spPr>
          <a:xfrm>
            <a:off x="9840873" y="2838807"/>
            <a:ext cx="4063722" cy="510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60% reduction in no-show rates improving revenue and capacity utilisation</a:t>
            </a:r>
            <a:endParaRPr lang="en-US" sz="1250" dirty="0"/>
          </a:p>
        </p:txBody>
      </p:sp>
      <p:sp>
        <p:nvSpPr>
          <p:cNvPr id="22" name="Text 20"/>
          <p:cNvSpPr/>
          <p:nvPr/>
        </p:nvSpPr>
        <p:spPr>
          <a:xfrm>
            <a:off x="9840873" y="3405188"/>
            <a:ext cx="4063722" cy="510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Enhanced compliance with strengthened data security and audit trails</a:t>
            </a:r>
            <a:endParaRPr lang="en-US" sz="1250" dirty="0"/>
          </a:p>
        </p:txBody>
      </p:sp>
      <p:sp>
        <p:nvSpPr>
          <p:cNvPr id="23" name="Text 21"/>
          <p:cNvSpPr/>
          <p:nvPr/>
        </p:nvSpPr>
        <p:spPr>
          <a:xfrm>
            <a:off x="9840873" y="3971568"/>
            <a:ext cx="4063722" cy="510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Competitive advantage through modern, patient-centric digital infrastructure</a:t>
            </a:r>
            <a:endParaRPr lang="en-US" sz="1250" dirty="0"/>
          </a:p>
        </p:txBody>
      </p:sp>
      <p:sp>
        <p:nvSpPr>
          <p:cNvPr id="24" name="Text 22"/>
          <p:cNvSpPr/>
          <p:nvPr/>
        </p:nvSpPr>
        <p:spPr>
          <a:xfrm>
            <a:off x="9840873" y="4577834"/>
            <a:ext cx="4063722" cy="510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Outcome: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 modern, competitive institution positioned for sustainable growth</a:t>
            </a:r>
            <a:endParaRPr lang="en-US" sz="1250" dirty="0"/>
          </a:p>
        </p:txBody>
      </p:sp>
      <p:sp>
        <p:nvSpPr>
          <p:cNvPr id="25" name="Shape 23"/>
          <p:cNvSpPr/>
          <p:nvPr/>
        </p:nvSpPr>
        <p:spPr>
          <a:xfrm>
            <a:off x="558522" y="5514748"/>
            <a:ext cx="13513356" cy="27503"/>
          </a:xfrm>
          <a:prstGeom prst="rect">
            <a:avLst/>
          </a:prstGeom>
          <a:solidFill>
            <a:srgbClr val="432338">
              <a:alpha val="50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558522" y="5781556"/>
            <a:ext cx="13513356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HealthSync ensures smooth, transparent, and secure communication—building trust and improving health outcomes for all.</a:t>
            </a:r>
            <a:endParaRPr lang="en-US" sz="4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2025-11-02T08:53:05Z</dcterms:created>
  <dcterms:modified xsi:type="dcterms:W3CDTF">2025-11-02T08:53:05Z</dcterms:modified>
</cp:coreProperties>
</file>